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2" r:id="rId5"/>
    <p:sldId id="260" r:id="rId6"/>
    <p:sldId id="263" r:id="rId7"/>
    <p:sldId id="265" r:id="rId8"/>
    <p:sldId id="261" r:id="rId9"/>
    <p:sldId id="270" r:id="rId10"/>
    <p:sldId id="266" r:id="rId11"/>
    <p:sldId id="274" r:id="rId12"/>
    <p:sldId id="275" r:id="rId13"/>
    <p:sldId id="267" r:id="rId14"/>
    <p:sldId id="268" r:id="rId15"/>
    <p:sldId id="269" r:id="rId16"/>
    <p:sldId id="271" r:id="rId17"/>
    <p:sldId id="272" r:id="rId18"/>
    <p:sldId id="276" r:id="rId19"/>
    <p:sldId id="273" r:id="rId20"/>
    <p:sldId id="25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59"/>
  </p:normalViewPr>
  <p:slideViewPr>
    <p:cSldViewPr snapToGrid="0" snapToObjects="1">
      <p:cViewPr varScale="1">
        <p:scale>
          <a:sx n="113" d="100"/>
          <a:sy n="113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tiff>
</file>

<file path=ppt/media/image20.tiff>
</file>

<file path=ppt/media/image21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7" Type="http://schemas.openxmlformats.org/officeDocument/2006/relationships/image" Target="../media/image17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search?q=modula-3&amp;s=9dde72d9-a848-4c48-a659-481fda4ba4dd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hyperlink" Target="https://codelani.com/languages/modula-3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nongnu.org/gm2/download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dula2.org/tutor/chapter15.php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aqs.org/faqs/Modula-3-faq/" TargetMode="External"/><Relationship Id="rId3" Type="http://schemas.openxmlformats.org/officeDocument/2006/relationships/hyperlink" Target="https://code.fandom.com/wiki/Modula-2" TargetMode="External"/><Relationship Id="rId7" Type="http://schemas.openxmlformats.org/officeDocument/2006/relationships/hyperlink" Target="https://freepages.modula2.org/compi.html" TargetMode="External"/><Relationship Id="rId2" Type="http://schemas.openxmlformats.org/officeDocument/2006/relationships/hyperlink" Target="https://www.modula2.org/modula-2.ph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mturing.acm.org/award_winners/wirth_1025774.cfm" TargetMode="External"/><Relationship Id="rId5" Type="http://schemas.openxmlformats.org/officeDocument/2006/relationships/hyperlink" Target="https://people.inf.ethz.ch/wirth/" TargetMode="External"/><Relationship Id="rId4" Type="http://schemas.openxmlformats.org/officeDocument/2006/relationships/hyperlink" Target="https://en.wikipedia.org/wiki/Modula-2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lani.com/languages/modula-2.html" TargetMode="Externa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search?q=modula-3&amp;s=9dde72d9-a848-4c48-a659-481fda4ba4dd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C03A2-6BE6-5048-B361-64008E6380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Modula2/</a:t>
            </a:r>
            <a:br>
              <a:rPr lang="en-US" dirty="0"/>
            </a:br>
            <a:r>
              <a:rPr lang="en-US" dirty="0"/>
              <a:t>Modula3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08D63-196E-3E43-903A-6FC5508981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Jackson Warren</a:t>
            </a:r>
          </a:p>
        </p:txBody>
      </p:sp>
    </p:spTree>
    <p:extLst>
      <p:ext uri="{BB962C8B-B14F-4D97-AF65-F5344CB8AC3E}">
        <p14:creationId xmlns:p14="http://schemas.microsoft.com/office/powerpoint/2010/main" val="3555771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7A438BC-00EF-E44B-861B-6B5E5D5ED8A7}"/>
              </a:ext>
            </a:extLst>
          </p:cNvPr>
          <p:cNvSpPr/>
          <p:nvPr/>
        </p:nvSpPr>
        <p:spPr>
          <a:xfrm>
            <a:off x="2737510" y="1669113"/>
            <a:ext cx="7000442" cy="304698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NOW FOR </a:t>
            </a:r>
          </a:p>
          <a:p>
            <a:pPr algn="ctr"/>
            <a:r>
              <a:rPr lang="en-US" sz="9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Modula 3</a:t>
            </a:r>
          </a:p>
        </p:txBody>
      </p:sp>
    </p:spTree>
    <p:extLst>
      <p:ext uri="{BB962C8B-B14F-4D97-AF65-F5344CB8AC3E}">
        <p14:creationId xmlns:p14="http://schemas.microsoft.com/office/powerpoint/2010/main" val="3082127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D70F3-80D0-6E4F-A79D-A7E516223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WAYYYYY better right?</a:t>
            </a:r>
          </a:p>
        </p:txBody>
      </p:sp>
    </p:spTree>
    <p:extLst>
      <p:ext uri="{BB962C8B-B14F-4D97-AF65-F5344CB8AC3E}">
        <p14:creationId xmlns:p14="http://schemas.microsoft.com/office/powerpoint/2010/main" val="3668381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3C6B3-D5AC-644E-B3F2-A89080FF7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2929" y="1479112"/>
            <a:ext cx="8187071" cy="4064627"/>
          </a:xfrm>
        </p:spPr>
        <p:txBody>
          <a:bodyPr/>
          <a:lstStyle/>
          <a:p>
            <a:r>
              <a:rPr lang="en-US" dirty="0"/>
              <a:t>Not really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A3D11-8412-8748-9CDA-5735635DB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16200000">
            <a:off x="-788105" y="2833246"/>
            <a:ext cx="3659403" cy="951135"/>
          </a:xfrm>
        </p:spPr>
        <p:txBody>
          <a:bodyPr>
            <a:noAutofit/>
          </a:bodyPr>
          <a:lstStyle/>
          <a:p>
            <a:r>
              <a:rPr lang="en-US" sz="4400" dirty="0" err="1"/>
              <a:t>Nahhhh</a:t>
            </a:r>
            <a:endParaRPr 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A9F6A8-C1D7-234E-8E4B-66645892F198}"/>
              </a:ext>
            </a:extLst>
          </p:cNvPr>
          <p:cNvSpPr txBox="1"/>
          <p:nvPr/>
        </p:nvSpPr>
        <p:spPr>
          <a:xfrm>
            <a:off x="7608711" y="5971822"/>
            <a:ext cx="1734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Kinda</a:t>
            </a:r>
            <a:r>
              <a:rPr lang="en-US" dirty="0"/>
              <a:t> flunked…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E101EE-EE1A-ED42-81E8-513F36FAF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684"/>
          <a:stretch/>
        </p:blipFill>
        <p:spPr>
          <a:xfrm>
            <a:off x="6482645" y="91858"/>
            <a:ext cx="5152032" cy="385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096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1E67D-3469-564E-9013-9DEDDAD0A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AD6F3-8584-FF46-BD77-CC5906A9F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10178322" cy="4317999"/>
          </a:xfrm>
        </p:spPr>
        <p:txBody>
          <a:bodyPr>
            <a:normAutofit/>
          </a:bodyPr>
          <a:lstStyle/>
          <a:p>
            <a:r>
              <a:rPr lang="en-US" dirty="0"/>
              <a:t>1986, Maurice Wilkes proposed the updated version of Modula 2 (Modula 2+) be re-made into a successor – Modula 3. </a:t>
            </a:r>
          </a:p>
          <a:p>
            <a:pPr lvl="1"/>
            <a:r>
              <a:rPr lang="en-US" dirty="0"/>
              <a:t>Other influences include: Mesa, Modula 2, Cedar</a:t>
            </a:r>
          </a:p>
          <a:p>
            <a:r>
              <a:rPr lang="en-US" dirty="0"/>
              <a:t>Lead by a team this time agreeing on features to add/remove. </a:t>
            </a:r>
          </a:p>
          <a:p>
            <a:r>
              <a:rPr lang="en-US" dirty="0"/>
              <a:t>Had new additions, such as light threads of control, objects, generics, garbage collecting, subtyping (to name a few).</a:t>
            </a:r>
          </a:p>
          <a:p>
            <a:r>
              <a:rPr lang="en-US" dirty="0"/>
              <a:t>Removed several problematic features of Modula 2:  Variant records and built-in unsigned numeric data.</a:t>
            </a:r>
          </a:p>
          <a:p>
            <a:endParaRPr lang="en-US" dirty="0"/>
          </a:p>
          <a:p>
            <a:r>
              <a:rPr lang="en-US" dirty="0"/>
              <a:t>Goal: Same as Modula 2 – Simple with comparable power </a:t>
            </a:r>
          </a:p>
          <a:p>
            <a:pPr lvl="1"/>
            <a:r>
              <a:rPr lang="en-US" dirty="0"/>
              <a:t>No new or fancy features</a:t>
            </a:r>
          </a:p>
        </p:txBody>
      </p:sp>
    </p:spTree>
    <p:extLst>
      <p:ext uri="{BB962C8B-B14F-4D97-AF65-F5344CB8AC3E}">
        <p14:creationId xmlns:p14="http://schemas.microsoft.com/office/powerpoint/2010/main" val="4131007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8D8DA-36ED-7D4E-BF9B-C3555CC92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Maurice Wilkes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F1C785-C987-1048-A71F-993CC0E03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9188" y="394547"/>
            <a:ext cx="3357033" cy="20142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146331-BEE1-884E-969A-D0CEB2251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6464" y="3872089"/>
            <a:ext cx="2772735" cy="27784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8741BC-7B0A-A640-B7EF-39304DC26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356" y="166511"/>
            <a:ext cx="2803172" cy="28031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726A23-479D-3C48-ADA2-4E4ED2819F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818" y="2744351"/>
            <a:ext cx="2808111" cy="1870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E3AF25-0EE6-5549-B057-CD8A59E3CE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708" y="5138515"/>
            <a:ext cx="6866270" cy="16093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6B9E86-8338-264D-A30D-7DAF67AF78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7510" y="1868718"/>
            <a:ext cx="2630311" cy="358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4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C692A-C507-8E4F-AF27-2EF0A65AD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4619" y="497470"/>
            <a:ext cx="7017488" cy="951135"/>
          </a:xfrm>
        </p:spPr>
        <p:txBody>
          <a:bodyPr/>
          <a:lstStyle/>
          <a:p>
            <a:r>
              <a:rPr lang="en-US" dirty="0"/>
              <a:t>Use today: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93BB8C-E2D5-9F41-82A6-434F96DC7570}"/>
              </a:ext>
            </a:extLst>
          </p:cNvPr>
          <p:cNvSpPr txBox="1"/>
          <p:nvPr/>
        </p:nvSpPr>
        <p:spPr>
          <a:xfrm>
            <a:off x="2991556" y="1061155"/>
            <a:ext cx="710515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/>
              <a:t>Several uses in industry and research projects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Great teaching base</a:t>
            </a:r>
          </a:p>
          <a:p>
            <a:pPr marL="742950" lvl="1" indent="-285750">
              <a:buFontTx/>
              <a:buChar char="-"/>
            </a:pPr>
            <a:r>
              <a:rPr lang="en-US" sz="2800" dirty="0"/>
              <a:t>Emphasizes good structure</a:t>
            </a:r>
          </a:p>
          <a:p>
            <a:pPr marL="742950" lvl="1" indent="-285750">
              <a:buFontTx/>
              <a:buChar char="-"/>
            </a:pPr>
            <a:r>
              <a:rPr lang="en-US" sz="2800" dirty="0"/>
              <a:t>Many libraries to utilize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04A5471-850F-E94E-912D-14DF009C9CEF}"/>
              </a:ext>
            </a:extLst>
          </p:cNvPr>
          <p:cNvSpPr txBox="1">
            <a:spLocks/>
          </p:cNvSpPr>
          <p:nvPr/>
        </p:nvSpPr>
        <p:spPr>
          <a:xfrm>
            <a:off x="3079218" y="3291470"/>
            <a:ext cx="7017488" cy="951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Support: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D6587E-4923-DB4C-A74A-F954F2095E46}"/>
              </a:ext>
            </a:extLst>
          </p:cNvPr>
          <p:cNvSpPr txBox="1"/>
          <p:nvPr/>
        </p:nvSpPr>
        <p:spPr>
          <a:xfrm>
            <a:off x="3384018" y="3749097"/>
            <a:ext cx="83564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 err="1"/>
              <a:t>Elgo</a:t>
            </a:r>
            <a:r>
              <a:rPr lang="en-US" sz="2800" dirty="0"/>
              <a:t> Software Solutions provides commercial support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hlinkClick r:id="rId2"/>
              </a:rPr>
              <a:t>https://stackoverflow.com/search?q=modula-3&amp;s=9dde72d9-a848-4c48-a659-481fda4ba4dd</a:t>
            </a:r>
            <a:endParaRPr lang="en-US" sz="2800" dirty="0"/>
          </a:p>
          <a:p>
            <a:pPr marL="285750" indent="-285750"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08720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06E53-5948-3945-8905-EE863BD9D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today?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5A064-5A67-9C42-B48D-658753BC1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32090"/>
            <a:ext cx="4993898" cy="5181600"/>
          </a:xfrm>
        </p:spPr>
        <p:txBody>
          <a:bodyPr>
            <a:normAutofit/>
          </a:bodyPr>
          <a:lstStyle/>
          <a:p>
            <a:r>
              <a:rPr lang="en-US" dirty="0" err="1"/>
              <a:t>Kinda</a:t>
            </a:r>
            <a:r>
              <a:rPr lang="en-US" dirty="0"/>
              <a:t>?</a:t>
            </a:r>
          </a:p>
          <a:p>
            <a:r>
              <a:rPr lang="en-US" dirty="0">
                <a:hlinkClick r:id="rId2"/>
              </a:rPr>
              <a:t>https://codelani.com/languages/modula-3.html</a:t>
            </a:r>
            <a:endParaRPr lang="en-US" dirty="0"/>
          </a:p>
          <a:p>
            <a:r>
              <a:rPr lang="en-US" dirty="0"/>
              <a:t>Not adopted widely, and used sparsely</a:t>
            </a:r>
          </a:p>
          <a:p>
            <a:r>
              <a:rPr lang="en-US" dirty="0"/>
              <a:t>No longer updated</a:t>
            </a:r>
          </a:p>
          <a:p>
            <a:endParaRPr lang="en-US" dirty="0"/>
          </a:p>
          <a:p>
            <a:r>
              <a:rPr lang="en-US" dirty="0"/>
              <a:t>Similar platform support to Modula 2 </a:t>
            </a:r>
          </a:p>
          <a:p>
            <a:endParaRPr lang="en-US" dirty="0"/>
          </a:p>
          <a:p>
            <a:r>
              <a:rPr lang="en-US" dirty="0"/>
              <a:t>Why did it flunk? </a:t>
            </a:r>
          </a:p>
          <a:p>
            <a:pPr lvl="1"/>
            <a:r>
              <a:rPr lang="en-US" dirty="0"/>
              <a:t>By this time, other languages had taken off and Modula was used as the stepping stone, but was no longer a big player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0F1567-C1E7-D54A-AC08-9A8DBAE00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576" y="259644"/>
            <a:ext cx="5184424" cy="6415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297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6FFC-99DE-534E-A815-5700A66D9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0EBD1-6DC4-5D46-AF63-FA26B2284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7" y="1326446"/>
            <a:ext cx="9506633" cy="3593591"/>
          </a:xfrm>
        </p:spPr>
        <p:txBody>
          <a:bodyPr>
            <a:noAutofit/>
          </a:bodyPr>
          <a:lstStyle/>
          <a:p>
            <a:r>
              <a:rPr lang="en-US" sz="2800" dirty="0"/>
              <a:t>Well, not so easy</a:t>
            </a:r>
          </a:p>
          <a:p>
            <a:pPr lvl="1"/>
            <a:r>
              <a:rPr lang="en-US" sz="2800" dirty="0">
                <a:hlinkClick r:id="rId2"/>
              </a:rPr>
              <a:t>https://www.nongnu.org/gm2/download.html</a:t>
            </a:r>
            <a:endParaRPr lang="en-US" sz="2800" dirty="0"/>
          </a:p>
          <a:p>
            <a:pPr lvl="2"/>
            <a:r>
              <a:rPr lang="en-US" sz="2600" dirty="0"/>
              <a:t>Mistakes!!!!!!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F8657D-E123-914F-A90D-EC42F428D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232" y="3022092"/>
            <a:ext cx="5848768" cy="37958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98C6A8-C1A4-DC4E-A4E0-E87BEA039D5E}"/>
              </a:ext>
            </a:extLst>
          </p:cNvPr>
          <p:cNvSpPr txBox="1"/>
          <p:nvPr/>
        </p:nvSpPr>
        <p:spPr>
          <a:xfrm>
            <a:off x="1255764" y="4733929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Ew</a:t>
            </a:r>
            <a:endParaRPr lang="en-US" dirty="0"/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367AE63E-F208-874C-AC08-7BFD8E10F096}"/>
              </a:ext>
            </a:extLst>
          </p:cNvPr>
          <p:cNvSpPr/>
          <p:nvPr/>
        </p:nvSpPr>
        <p:spPr>
          <a:xfrm>
            <a:off x="5757334" y="4355910"/>
            <a:ext cx="745066" cy="191911"/>
          </a:xfrm>
          <a:prstGeom prst="fram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4D9915F8-545E-234F-9A8D-14B441282CAE}"/>
              </a:ext>
            </a:extLst>
          </p:cNvPr>
          <p:cNvSpPr/>
          <p:nvPr/>
        </p:nvSpPr>
        <p:spPr>
          <a:xfrm>
            <a:off x="1727200" y="4547821"/>
            <a:ext cx="4402667" cy="372216"/>
          </a:xfrm>
          <a:prstGeom prst="bent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77A1E8-2431-F246-AB8B-7480C3219798}"/>
              </a:ext>
            </a:extLst>
          </p:cNvPr>
          <p:cNvSpPr txBox="1"/>
          <p:nvPr/>
        </p:nvSpPr>
        <p:spPr>
          <a:xfrm>
            <a:off x="8614250" y="3804355"/>
            <a:ext cx="3268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Once downloaded, only worse…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0B67B7-74D5-044D-8457-5403FF81D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4250" y="467969"/>
            <a:ext cx="3175000" cy="2743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DB8A2A-8629-8C46-B2C0-FEFEFAD8C33D}"/>
              </a:ext>
            </a:extLst>
          </p:cNvPr>
          <p:cNvSpPr txBox="1"/>
          <p:nvPr/>
        </p:nvSpPr>
        <p:spPr>
          <a:xfrm>
            <a:off x="9506833" y="4739634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Such confusion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B4504B3-B65E-3846-9455-8FC13B261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7833" y="4920037"/>
            <a:ext cx="2141372" cy="159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139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8614-E573-C541-AD8C-F2875333D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7507" y="451555"/>
            <a:ext cx="8187071" cy="1322871"/>
          </a:xfrm>
        </p:spPr>
        <p:txBody>
          <a:bodyPr/>
          <a:lstStyle/>
          <a:p>
            <a:r>
              <a:rPr lang="en-US" dirty="0"/>
              <a:t>Code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F2465-245C-0B4E-B576-0A7B5C40E9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2929" y="2088445"/>
            <a:ext cx="8553959" cy="4022472"/>
          </a:xfrm>
        </p:spPr>
        <p:txBody>
          <a:bodyPr>
            <a:normAutofit/>
          </a:bodyPr>
          <a:lstStyle/>
          <a:p>
            <a:pPr lvl="1"/>
            <a:r>
              <a:rPr lang="en-US" sz="2800" dirty="0">
                <a:hlinkClick r:id="rId2"/>
              </a:rPr>
              <a:t>https://www.modula2.org/tutor/chapter15.php</a:t>
            </a:r>
          </a:p>
          <a:p>
            <a:r>
              <a:rPr lang="en-US" sz="2800" dirty="0"/>
              <a:t>Ultimately, incredibly hard to code with (both 2 &amp; 3)</a:t>
            </a:r>
          </a:p>
          <a:p>
            <a:pPr lvl="1"/>
            <a:r>
              <a:rPr lang="en-US" sz="2800" dirty="0"/>
              <a:t>Little support </a:t>
            </a:r>
          </a:p>
          <a:p>
            <a:pPr lvl="1"/>
            <a:r>
              <a:rPr lang="en-US" sz="2800" dirty="0"/>
              <a:t>Most links lead to dead ends for help</a:t>
            </a:r>
          </a:p>
          <a:p>
            <a:pPr lvl="1"/>
            <a:r>
              <a:rPr lang="en-US" sz="2800" dirty="0"/>
              <a:t>Use of compilers are unclear</a:t>
            </a:r>
          </a:p>
          <a:p>
            <a:pPr lvl="2"/>
            <a:r>
              <a:rPr lang="en-US" sz="2800" dirty="0"/>
              <a:t>Only one with good support is ADW (Windows)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554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70EDF-B956-DA41-8377-37EE78FAA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why do we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69BF4-8FEF-1644-8E27-BAF018124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Modula-2</a:t>
            </a:r>
          </a:p>
          <a:p>
            <a:pPr lvl="1"/>
            <a:r>
              <a:rPr lang="en-US" sz="2400" dirty="0"/>
              <a:t>Foundational language leading to the structure and ideology of most languages today</a:t>
            </a:r>
          </a:p>
          <a:p>
            <a:pPr lvl="1"/>
            <a:r>
              <a:rPr lang="en-US" sz="2400" dirty="0"/>
              <a:t>Simple/defined structure</a:t>
            </a:r>
          </a:p>
          <a:p>
            <a:r>
              <a:rPr lang="en-US" sz="2400" dirty="0"/>
              <a:t>Modula-3</a:t>
            </a:r>
          </a:p>
          <a:p>
            <a:pPr lvl="1"/>
            <a:r>
              <a:rPr lang="en-US" sz="2400" dirty="0"/>
              <a:t>Never really got traction</a:t>
            </a:r>
          </a:p>
          <a:p>
            <a:pPr lvl="1"/>
            <a:r>
              <a:rPr lang="en-US" sz="2400" dirty="0"/>
              <a:t>Other languages had taken off and left Modula-3 outdated</a:t>
            </a:r>
          </a:p>
        </p:txBody>
      </p:sp>
    </p:spTree>
    <p:extLst>
      <p:ext uri="{BB962C8B-B14F-4D97-AF65-F5344CB8AC3E}">
        <p14:creationId xmlns:p14="http://schemas.microsoft.com/office/powerpoint/2010/main" val="1028412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AFF4B-ABE0-3440-806C-5F53B3A68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w’s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DD9FD-7F41-4D4A-8E05-93312BFE8D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Who-what-where-when-why</a:t>
            </a:r>
          </a:p>
        </p:txBody>
      </p:sp>
    </p:spTree>
    <p:extLst>
      <p:ext uri="{BB962C8B-B14F-4D97-AF65-F5344CB8AC3E}">
        <p14:creationId xmlns:p14="http://schemas.microsoft.com/office/powerpoint/2010/main" val="2585606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D6EAF-6131-3646-9233-F3ED102B1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DE0A8-5550-D94A-9C08-231F51623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https://www.modula2.org/modula-2.php</a:t>
            </a:r>
            <a:endParaRPr lang="en-US" dirty="0"/>
          </a:p>
          <a:p>
            <a:r>
              <a:rPr lang="en-US" dirty="0">
                <a:hlinkClick r:id="rId3"/>
              </a:rPr>
              <a:t>https://code.fandom.com/wiki/Modula-2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https://en.wikipedia.org/wiki/Modula-2</a:t>
            </a:r>
            <a:endParaRPr lang="en-US" dirty="0"/>
          </a:p>
          <a:p>
            <a:r>
              <a:rPr lang="en-US" dirty="0">
                <a:hlinkClick r:id="rId5"/>
              </a:rPr>
              <a:t>https://people.inf.ethz.ch/wirth/</a:t>
            </a:r>
            <a:endParaRPr lang="en-US" dirty="0"/>
          </a:p>
          <a:p>
            <a:r>
              <a:rPr lang="en-US" dirty="0">
                <a:hlinkClick r:id="rId6"/>
              </a:rPr>
              <a:t>https://amturing.acm.org/award_winners/wirth_1025774.cfm</a:t>
            </a:r>
            <a:endParaRPr lang="en-US" dirty="0"/>
          </a:p>
          <a:p>
            <a:r>
              <a:rPr lang="en-US" dirty="0">
                <a:hlinkClick r:id="rId7"/>
              </a:rPr>
              <a:t>https://freepages.modula2.org/compi.html</a:t>
            </a:r>
            <a:endParaRPr lang="en-US" dirty="0"/>
          </a:p>
          <a:p>
            <a:r>
              <a:rPr lang="en-US" dirty="0">
                <a:hlinkClick r:id="rId8"/>
              </a:rPr>
              <a:t>http://www.faqs.org/faqs/Modula-3-faq/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427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35801-4DF9-A945-BFE9-E3DA9B6FC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2EA52-9B41-A44C-AF00-9C442E95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Who: Niklaus Wirth</a:t>
            </a:r>
          </a:p>
          <a:p>
            <a:r>
              <a:rPr lang="en-US" dirty="0"/>
              <a:t>What: Procedural programming language for Lilith personal workstations</a:t>
            </a:r>
          </a:p>
          <a:p>
            <a:r>
              <a:rPr lang="en-US" dirty="0"/>
              <a:t>Where: ETH in Zunich, Switzerland</a:t>
            </a:r>
          </a:p>
          <a:p>
            <a:r>
              <a:rPr lang="en-US" dirty="0"/>
              <a:t>When: Late 1970’s</a:t>
            </a:r>
          </a:p>
          <a:p>
            <a:r>
              <a:rPr lang="en-US" dirty="0"/>
              <a:t>Why: In the aim to correct deficiencies of Pascal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2A7886-5C3E-A24F-BAF1-22AA2EEA1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194" y="3904518"/>
            <a:ext cx="49657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310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A38FC-7310-C74A-B990-334C5167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Niklaus Wirth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1ED0FB-AB38-4141-89D7-8B7F8245D5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24828" y="2276072"/>
            <a:ext cx="4800600" cy="4102149"/>
          </a:xfrm>
        </p:spPr>
        <p:txBody>
          <a:bodyPr/>
          <a:lstStyle/>
          <a:p>
            <a:r>
              <a:rPr lang="en-US" dirty="0"/>
              <a:t>Feb 1934 – Current</a:t>
            </a:r>
          </a:p>
          <a:p>
            <a:r>
              <a:rPr lang="en-US" dirty="0"/>
              <a:t>Electrical Engineer from ETH (1959)</a:t>
            </a:r>
          </a:p>
          <a:p>
            <a:r>
              <a:rPr lang="en-US" dirty="0"/>
              <a:t>Masters in Laval, Canada (1960)</a:t>
            </a:r>
          </a:p>
          <a:p>
            <a:r>
              <a:rPr lang="en-US" dirty="0"/>
              <a:t>PhD at Berkeley California (1963)</a:t>
            </a:r>
          </a:p>
          <a:p>
            <a:r>
              <a:rPr lang="en-US" dirty="0"/>
              <a:t>Prof. at Stanford (63-67)</a:t>
            </a:r>
          </a:p>
          <a:p>
            <a:r>
              <a:rPr lang="en-US" dirty="0"/>
              <a:t>Retired (1999)</a:t>
            </a:r>
          </a:p>
          <a:p>
            <a:endParaRPr lang="en-US" dirty="0"/>
          </a:p>
          <a:p>
            <a:r>
              <a:rPr lang="en-US" dirty="0"/>
              <a:t>Major parts in the creation of EULER, ALGOL-W, MODULA, and PASCAL.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8A7B4B-CC1D-AE46-900F-FE52E4D07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884" y="1553023"/>
            <a:ext cx="2617611" cy="35694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F9416C-BBAD-CE4A-A9C4-54497AEDC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099" y="1102558"/>
            <a:ext cx="3810000" cy="4470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46CB9A-832A-1A46-82DB-4B267CFDC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333" y="4407301"/>
            <a:ext cx="4064000" cy="228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A55F56-248B-F242-88F9-D63279BB8A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9444" y="0"/>
            <a:ext cx="3771202" cy="21213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E77421-74BC-FE41-8399-A4A8D3EC10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4892" y="4800999"/>
            <a:ext cx="3118972" cy="194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765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34F38-3340-DF42-A1BF-14621144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2D21C-938A-EC44-8D75-053D977E9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No </a:t>
            </a:r>
            <a:r>
              <a:rPr lang="en-US" sz="2400" dirty="0" err="1"/>
              <a:t>goto</a:t>
            </a:r>
            <a:r>
              <a:rPr lang="en-US" sz="2400" dirty="0"/>
              <a:t> statement</a:t>
            </a:r>
          </a:p>
          <a:p>
            <a:r>
              <a:rPr lang="en-US" sz="2400" dirty="0"/>
              <a:t>No dangling else</a:t>
            </a:r>
          </a:p>
          <a:p>
            <a:r>
              <a:rPr lang="en-US" sz="2400" dirty="0"/>
              <a:t>Fewer block structures (BEGIN…END) and endless loops</a:t>
            </a:r>
          </a:p>
          <a:p>
            <a:r>
              <a:rPr lang="en-US" sz="2400" dirty="0"/>
              <a:t>Reserved words are uppercase</a:t>
            </a:r>
          </a:p>
          <a:p>
            <a:r>
              <a:rPr lang="en-US" sz="2400" dirty="0"/>
              <a:t>Function/procedure types</a:t>
            </a:r>
          </a:p>
          <a:p>
            <a:r>
              <a:rPr lang="en-US" sz="2400" dirty="0"/>
              <a:t>I/O as separate library modules, not built-in</a:t>
            </a:r>
          </a:p>
          <a:p>
            <a:endParaRPr lang="en-US" sz="2400" dirty="0"/>
          </a:p>
          <a:p>
            <a:r>
              <a:rPr lang="en-US" sz="2400" dirty="0"/>
              <a:t>Simple </a:t>
            </a:r>
            <a:r>
              <a:rPr lang="en-US" sz="2400"/>
              <a:t>coding w/ Module </a:t>
            </a:r>
            <a:r>
              <a:rPr lang="en-US" sz="2400" dirty="0"/>
              <a:t>design&gt;&gt;&gt;&gt;&gt;&gt;&gt;</a:t>
            </a:r>
          </a:p>
          <a:p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331110-DF6E-704A-AB1D-0643CCA79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Modula-2 </a:t>
            </a:r>
          </a:p>
          <a:p>
            <a:r>
              <a:rPr lang="en-US" dirty="0"/>
              <a:t>Vs </a:t>
            </a:r>
          </a:p>
          <a:p>
            <a:r>
              <a:rPr lang="en-US" dirty="0"/>
              <a:t>Pascal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37D2A8-74D5-8D49-A106-EF8DF3A90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7883" y="3412938"/>
            <a:ext cx="3092115" cy="326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827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CDAB1-BB79-4643-A81C-77B0DDAFA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Modula-2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82061-0212-1A47-B8BA-E88FB5236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Designed for general purposes</a:t>
            </a:r>
          </a:p>
          <a:p>
            <a:r>
              <a:rPr lang="en-US" dirty="0"/>
              <a:t>Procedural Language</a:t>
            </a:r>
          </a:p>
          <a:p>
            <a:r>
              <a:rPr lang="en-US" dirty="0"/>
              <a:t>Support separate compiling and data abstraction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E071A0-6F72-E24D-AC7E-431C570D5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1" b="73115"/>
          <a:stretch/>
        </p:blipFill>
        <p:spPr>
          <a:xfrm>
            <a:off x="883254" y="4809066"/>
            <a:ext cx="8317291" cy="18381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9309F6-7195-0843-8306-AF250B939D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22" b="75156"/>
          <a:stretch/>
        </p:blipFill>
        <p:spPr>
          <a:xfrm>
            <a:off x="5041900" y="1354668"/>
            <a:ext cx="5955670" cy="127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062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E792D-136C-7144-8EA7-2B5C20C59B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255" y="217855"/>
            <a:ext cx="5299699" cy="922323"/>
          </a:xfrm>
        </p:spPr>
        <p:txBody>
          <a:bodyPr/>
          <a:lstStyle/>
          <a:p>
            <a:r>
              <a:rPr lang="en-US" sz="2800" dirty="0"/>
              <a:t>Modula 2 Compilers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E92C78-F334-1B46-9E9D-0E730082C93E}"/>
              </a:ext>
            </a:extLst>
          </p:cNvPr>
          <p:cNvSpPr txBox="1"/>
          <p:nvPr/>
        </p:nvSpPr>
        <p:spPr>
          <a:xfrm>
            <a:off x="1880574" y="6118637"/>
            <a:ext cx="167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ADW Modula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D8237E-9E0D-A043-9EC6-6333840FFDDE}"/>
              </a:ext>
            </a:extLst>
          </p:cNvPr>
          <p:cNvSpPr txBox="1"/>
          <p:nvPr/>
        </p:nvSpPr>
        <p:spPr>
          <a:xfrm rot="21127470">
            <a:off x="1140178" y="2562578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XDS Modula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E1CA40-EDDF-0249-ABA3-1EB8D6BEB1CB}"/>
              </a:ext>
            </a:extLst>
          </p:cNvPr>
          <p:cNvSpPr txBox="1"/>
          <p:nvPr/>
        </p:nvSpPr>
        <p:spPr>
          <a:xfrm>
            <a:off x="1298222" y="1783644"/>
            <a:ext cx="1145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Windows: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521A3B-4167-7B44-8E69-486149640741}"/>
              </a:ext>
            </a:extLst>
          </p:cNvPr>
          <p:cNvSpPr txBox="1"/>
          <p:nvPr/>
        </p:nvSpPr>
        <p:spPr>
          <a:xfrm rot="1378291">
            <a:off x="1298222" y="3704356"/>
            <a:ext cx="2454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Gardens point Modula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B5C5ED-2DE0-0C43-83AF-E9DCE24370A0}"/>
              </a:ext>
            </a:extLst>
          </p:cNvPr>
          <p:cNvSpPr txBox="1"/>
          <p:nvPr/>
        </p:nvSpPr>
        <p:spPr>
          <a:xfrm rot="11994602">
            <a:off x="556434" y="4169644"/>
            <a:ext cx="1816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FST 4.0 Modula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B960B0-782E-2049-BA39-254260D2DDB4}"/>
              </a:ext>
            </a:extLst>
          </p:cNvPr>
          <p:cNvSpPr txBox="1"/>
          <p:nvPr/>
        </p:nvSpPr>
        <p:spPr>
          <a:xfrm rot="19615519">
            <a:off x="2525353" y="5126756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C62FE2-0C3E-0141-B8B7-800C14A5529A}"/>
              </a:ext>
            </a:extLst>
          </p:cNvPr>
          <p:cNvSpPr txBox="1"/>
          <p:nvPr/>
        </p:nvSpPr>
        <p:spPr>
          <a:xfrm rot="1174845">
            <a:off x="1034972" y="5407378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Strannik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5C03E0-27F7-714E-8F46-18E3E7A9FC2D}"/>
              </a:ext>
            </a:extLst>
          </p:cNvPr>
          <p:cNvSpPr txBox="1"/>
          <p:nvPr/>
        </p:nvSpPr>
        <p:spPr>
          <a:xfrm>
            <a:off x="10160000" y="1783644"/>
            <a:ext cx="745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Linux: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DBBD74-D7AE-C342-AB9A-0BEECF2FC854}"/>
              </a:ext>
            </a:extLst>
          </p:cNvPr>
          <p:cNvSpPr txBox="1"/>
          <p:nvPr/>
        </p:nvSpPr>
        <p:spPr>
          <a:xfrm rot="20350637">
            <a:off x="8624710" y="2340618"/>
            <a:ext cx="163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GNU Modula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E8A516-F0A0-7047-8D53-B96ABB5BF718}"/>
              </a:ext>
            </a:extLst>
          </p:cNvPr>
          <p:cNvSpPr txBox="1"/>
          <p:nvPr/>
        </p:nvSpPr>
        <p:spPr>
          <a:xfrm>
            <a:off x="10058400" y="2713205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M2f Modula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A18440-4C07-E041-B41D-122542F5D682}"/>
              </a:ext>
            </a:extLst>
          </p:cNvPr>
          <p:cNvSpPr txBox="1"/>
          <p:nvPr/>
        </p:nvSpPr>
        <p:spPr>
          <a:xfrm rot="1368877">
            <a:off x="9550400" y="3646311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MOCKA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0A8247-DD61-FA42-AA63-B11BCA682609}"/>
              </a:ext>
            </a:extLst>
          </p:cNvPr>
          <p:cNvSpPr txBox="1"/>
          <p:nvPr/>
        </p:nvSpPr>
        <p:spPr>
          <a:xfrm>
            <a:off x="10214181" y="4005918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AB3F86-87ED-A746-83D8-DFFAAE297554}"/>
              </a:ext>
            </a:extLst>
          </p:cNvPr>
          <p:cNvSpPr txBox="1"/>
          <p:nvPr/>
        </p:nvSpPr>
        <p:spPr>
          <a:xfrm rot="13628846">
            <a:off x="10913389" y="3773784"/>
            <a:ext cx="794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252C87-8007-D84E-A73F-D33C300F10B1}"/>
              </a:ext>
            </a:extLst>
          </p:cNvPr>
          <p:cNvSpPr txBox="1"/>
          <p:nvPr/>
        </p:nvSpPr>
        <p:spPr>
          <a:xfrm>
            <a:off x="9067138" y="4674249"/>
            <a:ext cx="7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Bochs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87157A3-FA78-8641-BB27-CEB95D9CB713}"/>
              </a:ext>
            </a:extLst>
          </p:cNvPr>
          <p:cNvSpPr/>
          <p:nvPr/>
        </p:nvSpPr>
        <p:spPr>
          <a:xfrm>
            <a:off x="3979027" y="2539086"/>
            <a:ext cx="43332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Lots of them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F9AF554-E9F7-BA43-9F6B-744F1ECD4429}"/>
              </a:ext>
            </a:extLst>
          </p:cNvPr>
          <p:cNvSpPr txBox="1"/>
          <p:nvPr/>
        </p:nvSpPr>
        <p:spPr>
          <a:xfrm>
            <a:off x="5294489" y="3939822"/>
            <a:ext cx="1756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Macintosh, OS…</a:t>
            </a:r>
          </a:p>
        </p:txBody>
      </p:sp>
    </p:spTree>
    <p:extLst>
      <p:ext uri="{BB962C8B-B14F-4D97-AF65-F5344CB8AC3E}">
        <p14:creationId xmlns:p14="http://schemas.microsoft.com/office/powerpoint/2010/main" val="1672335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FABE0-C59F-854A-88A2-CE709C7D1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in use?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1A006E-ED07-4344-BD04-923D54482912}"/>
              </a:ext>
            </a:extLst>
          </p:cNvPr>
          <p:cNvSpPr txBox="1"/>
          <p:nvPr/>
        </p:nvSpPr>
        <p:spPr>
          <a:xfrm>
            <a:off x="2336800" y="1636889"/>
            <a:ext cx="1805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i="1" u="sng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Kinda</a:t>
            </a:r>
            <a:r>
              <a:rPr lang="en-US" sz="4400" b="1" i="1" u="sng" dirty="0">
                <a:solidFill>
                  <a:schemeClr val="tx2">
                    <a:lumMod val="50000"/>
                    <a:lumOff val="50000"/>
                  </a:schemeClr>
                </a:solidFill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2D96C0-8C85-094C-AF05-A24A8AA9B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8031" y="717877"/>
            <a:ext cx="3505200" cy="2146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503D3F-3115-F94E-824C-5D3F64C288F6}"/>
              </a:ext>
            </a:extLst>
          </p:cNvPr>
          <p:cNvSpPr txBox="1"/>
          <p:nvPr/>
        </p:nvSpPr>
        <p:spPr>
          <a:xfrm>
            <a:off x="9137498" y="2468317"/>
            <a:ext cx="120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GLONASS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9B7875-7FBF-024E-B2B5-3C8EE97CFFA3}"/>
              </a:ext>
            </a:extLst>
          </p:cNvPr>
          <p:cNvSpPr txBox="1"/>
          <p:nvPr/>
        </p:nvSpPr>
        <p:spPr>
          <a:xfrm>
            <a:off x="1095022" y="3000130"/>
            <a:ext cx="1015393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Modula 2 is still in use, and has patches as recent as March, 2021.</a:t>
            </a:r>
          </a:p>
          <a:p>
            <a:endParaRPr lang="en-US" sz="2400" dirty="0"/>
          </a:p>
          <a:p>
            <a:r>
              <a:rPr lang="en-US" sz="2400" dirty="0"/>
              <a:t>However, now, it is sparsely used and is no-where near ranking on todays scales </a:t>
            </a:r>
          </a:p>
          <a:p>
            <a:r>
              <a:rPr lang="en-US" sz="2400" dirty="0"/>
              <a:t>for popularity. </a:t>
            </a:r>
          </a:p>
          <a:p>
            <a:endParaRPr lang="en-US" sz="2400" dirty="0"/>
          </a:p>
          <a:p>
            <a:r>
              <a:rPr lang="en-US" sz="2400" dirty="0"/>
              <a:t>Mainly, it was a foundational language</a:t>
            </a:r>
          </a:p>
          <a:p>
            <a:r>
              <a:rPr lang="en-US" sz="2400" dirty="0"/>
              <a:t>	Basic</a:t>
            </a:r>
          </a:p>
          <a:p>
            <a:r>
              <a:rPr lang="en-US" sz="2400" dirty="0"/>
              <a:t>	Java</a:t>
            </a:r>
          </a:p>
          <a:p>
            <a:r>
              <a:rPr lang="en-US" sz="2400" dirty="0"/>
              <a:t>	C#</a:t>
            </a:r>
          </a:p>
          <a:p>
            <a:r>
              <a:rPr lang="en-US" sz="2400" dirty="0"/>
              <a:t>Lost traction with Intel 386 – Possibly 520 users?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D0636A-7606-804F-9EA6-68DA13E11FD8}"/>
              </a:ext>
            </a:extLst>
          </p:cNvPr>
          <p:cNvSpPr/>
          <p:nvPr/>
        </p:nvSpPr>
        <p:spPr>
          <a:xfrm>
            <a:off x="7318031" y="6279373"/>
            <a:ext cx="44149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https://codelani.com/languages/modula-2.html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532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EC395-555D-E343-8599-D08E7494D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8138" y="-2154735"/>
            <a:ext cx="8187071" cy="4064627"/>
          </a:xfrm>
        </p:spPr>
        <p:txBody>
          <a:bodyPr/>
          <a:lstStyle/>
          <a:p>
            <a:r>
              <a:rPr lang="en-US" dirty="0"/>
              <a:t>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EE734-D61B-AF4E-8CB6-0EB5EAA27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7063" y="3421292"/>
            <a:ext cx="7017488" cy="951135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https://stackoverflow.com/search?q=modula-3&amp;s=9dde72d9-a848-4c48-a659-481fda4ba4dd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191757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318</TotalTime>
  <Words>730</Words>
  <Application>Microsoft Macintosh PowerPoint</Application>
  <PresentationFormat>Widescreen</PresentationFormat>
  <Paragraphs>132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Gill Sans MT</vt:lpstr>
      <vt:lpstr>Impact</vt:lpstr>
      <vt:lpstr>Badge</vt:lpstr>
      <vt:lpstr>Modula2/ Modula3</vt:lpstr>
      <vt:lpstr>The w’s</vt:lpstr>
      <vt:lpstr>The w’s</vt:lpstr>
      <vt:lpstr>Niklaus Wirth</vt:lpstr>
      <vt:lpstr>Improvements made</vt:lpstr>
      <vt:lpstr>What is Modula-2</vt:lpstr>
      <vt:lpstr>Modula 2 Compilers</vt:lpstr>
      <vt:lpstr>Still in use?</vt:lpstr>
      <vt:lpstr>Support</vt:lpstr>
      <vt:lpstr>PowerPoint Presentation</vt:lpstr>
      <vt:lpstr>WAYYYYY better right?</vt:lpstr>
      <vt:lpstr>Not really</vt:lpstr>
      <vt:lpstr>Brief History</vt:lpstr>
      <vt:lpstr>Maurice Wilkes</vt:lpstr>
      <vt:lpstr>PowerPoint Presentation</vt:lpstr>
      <vt:lpstr>Used today?</vt:lpstr>
      <vt:lpstr>COde</vt:lpstr>
      <vt:lpstr>Code 2</vt:lpstr>
      <vt:lpstr>So, why do we care?</vt:lpstr>
      <vt:lpstr>SOurces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Modula2/ Modula3</dc:title>
  <dc:creator>Jackson Warren</dc:creator>
  <cp:lastModifiedBy>Jackson Warren</cp:lastModifiedBy>
  <cp:revision>35</cp:revision>
  <dcterms:created xsi:type="dcterms:W3CDTF">2021-11-16T18:08:21Z</dcterms:created>
  <dcterms:modified xsi:type="dcterms:W3CDTF">2021-11-18T19:15:34Z</dcterms:modified>
</cp:coreProperties>
</file>

<file path=docProps/thumbnail.jpeg>
</file>